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9" r:id="rId3"/>
    <p:sldId id="271" r:id="rId4"/>
    <p:sldId id="261" r:id="rId5"/>
    <p:sldId id="272" r:id="rId6"/>
    <p:sldId id="283" r:id="rId7"/>
    <p:sldId id="280" r:id="rId8"/>
    <p:sldId id="264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73" autoAdjust="0"/>
  </p:normalViewPr>
  <p:slideViewPr>
    <p:cSldViewPr>
      <p:cViewPr>
        <p:scale>
          <a:sx n="60" d="100"/>
          <a:sy n="60" d="100"/>
        </p:scale>
        <p:origin x="-225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74DA4-57BC-4209-9DB3-32FC05D5CC73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92FB-2A54-47E8-931D-C3FFFCF6A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2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22 years campaigns professional</a:t>
            </a:r>
          </a:p>
          <a:p>
            <a:pPr lvl="0"/>
            <a:r>
              <a:rPr lang="en-GB" dirty="0" smtClean="0"/>
              <a:t>Ministers, MPs, Councillors, Residents groups, football clubs, predominantly health related organisations</a:t>
            </a:r>
          </a:p>
          <a:p>
            <a:pPr lvl="0"/>
            <a:r>
              <a:rPr lang="en-GB" dirty="0" smtClean="0"/>
              <a:t>Changed laws, regulation, service specs, increased investment</a:t>
            </a:r>
          </a:p>
          <a:p>
            <a:pPr lvl="0"/>
            <a:r>
              <a:rPr lang="en-GB" dirty="0" smtClean="0"/>
              <a:t>Now at </a:t>
            </a:r>
            <a:r>
              <a:rPr lang="en-GB" dirty="0" err="1" smtClean="0"/>
              <a:t>Tamba</a:t>
            </a:r>
            <a:endParaRPr lang="en-GB" dirty="0" smtClean="0"/>
          </a:p>
          <a:p>
            <a:pPr lvl="0"/>
            <a:r>
              <a:rPr lang="en-GB" dirty="0" smtClean="0"/>
              <a:t>Strategic priorities are to save lives – clinical research and improving practice</a:t>
            </a:r>
          </a:p>
          <a:p>
            <a:pPr lvl="0"/>
            <a:r>
              <a:rPr lang="en-GB" dirty="0" smtClean="0"/>
              <a:t>Support families – greater parental stress, twice the chance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pnd</a:t>
            </a:r>
            <a:r>
              <a:rPr lang="en-GB" baseline="0" dirty="0" smtClean="0"/>
              <a:t>, living in or just above the poverty line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92FB-2A54-47E8-931D-C3FFFCF6AC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56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Everyone here is a bit like this girl.  There is a bit of super hero in all of us.  Your work and what we do are agents of change.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92FB-2A54-47E8-931D-C3FFFCF6AC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6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only way to change things for the better is to tell people about your work and what you found</a:t>
            </a:r>
          </a:p>
          <a:p>
            <a:r>
              <a:rPr lang="en-GB" dirty="0" smtClean="0"/>
              <a:t>There are a huge</a:t>
            </a:r>
            <a:r>
              <a:rPr lang="en-GB" baseline="0" dirty="0" smtClean="0"/>
              <a:t> range of stakeholders that want to know what you find</a:t>
            </a:r>
          </a:p>
          <a:p>
            <a:r>
              <a:rPr lang="en-GB" baseline="0" dirty="0" smtClean="0"/>
              <a:t>You have a duty to tell them</a:t>
            </a:r>
          </a:p>
          <a:p>
            <a:r>
              <a:rPr lang="en-GB" baseline="0" dirty="0" smtClean="0"/>
              <a:t>The only way to reach a broad range of people is via the media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92FB-2A54-47E8-931D-C3FFFCF6AC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71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not going to tell you how to write</a:t>
            </a:r>
            <a:r>
              <a:rPr lang="en-GB" baseline="0" dirty="0" smtClean="0"/>
              <a:t> a press release, or how to sell in to the media, or how to talk to them.  </a:t>
            </a:r>
          </a:p>
          <a:p>
            <a:r>
              <a:rPr lang="en-GB" baseline="0" dirty="0" smtClean="0"/>
              <a:t>There are professionals around you with this expertise that you should use and rely on</a:t>
            </a:r>
          </a:p>
          <a:p>
            <a:r>
              <a:rPr lang="en-GB" baseline="0" dirty="0" smtClean="0"/>
              <a:t>These are the most important points</a:t>
            </a:r>
          </a:p>
          <a:p>
            <a:r>
              <a:rPr lang="en-GB" baseline="0" dirty="0" smtClean="0"/>
              <a:t>A press release has most impact when brought to the attention of key officials/policy makers/commissioners/clinician teams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92FB-2A54-47E8-931D-C3FFFCF6AC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27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example of generating movement</a:t>
            </a:r>
            <a:r>
              <a:rPr lang="en-GB" baseline="0" dirty="0" smtClean="0"/>
              <a:t> for change through issuing a press release and placing it in the 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92FB-2A54-47E8-931D-C3FFFCF6AC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63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amazing the impact</a:t>
            </a:r>
            <a:r>
              <a:rPr lang="en-GB" baseline="0" dirty="0" smtClean="0"/>
              <a:t> media stories have on all of us</a:t>
            </a:r>
          </a:p>
          <a:p>
            <a:r>
              <a:rPr lang="en-GB" baseline="0" dirty="0" smtClean="0"/>
              <a:t>Even the most cynical or evidence based individuals is influenced by them</a:t>
            </a:r>
          </a:p>
          <a:p>
            <a:r>
              <a:rPr lang="en-GB" baseline="0" dirty="0" smtClean="0"/>
              <a:t>It’s simplistic but  commonly this is the type of thought process that policy makers/politicians and others go through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92FB-2A54-47E8-931D-C3FFFCF6AC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7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92FB-2A54-47E8-931D-C3FFFCF6AC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57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on dive in and make change</a:t>
            </a:r>
            <a:r>
              <a:rPr lang="en-GB" baseline="0" dirty="0" smtClean="0"/>
              <a:t> happen</a:t>
            </a:r>
          </a:p>
          <a:p>
            <a:r>
              <a:rPr lang="en-GB" baseline="0" dirty="0" smtClean="0"/>
              <a:t>Questions – what puts people off?  What makes them nervous?  Positive stories – negative stories – </a:t>
            </a:r>
            <a:r>
              <a:rPr lang="en-GB" baseline="0" smtClean="0"/>
              <a:t>what’s best?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92FB-2A54-47E8-931D-C3FFFCF6AC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733256"/>
            <a:ext cx="2232247" cy="9497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7544" y="6180186"/>
            <a:ext cx="5303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0" i="0" dirty="0" smtClean="0">
                <a:solidFill>
                  <a:srgbClr val="2D9596"/>
                </a:solidFill>
                <a:effectLst/>
                <a:latin typeface="Open Sans"/>
              </a:rPr>
              <a:t>Saving lives, supporting families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902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0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6237312"/>
            <a:ext cx="5303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0" i="0" dirty="0" smtClean="0">
                <a:solidFill>
                  <a:srgbClr val="2D9596"/>
                </a:solidFill>
                <a:effectLst/>
                <a:latin typeface="Open Sans"/>
              </a:rPr>
              <a:t>Saving lives, supporting families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317228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7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0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3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6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8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9B940-BF44-46C0-8D6C-5BFAC76F5C42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45A0F-F791-4EAE-9BD4-E61F9FBC09D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733256"/>
            <a:ext cx="2232247" cy="9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Why is it important to press release your findings?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8"/>
          <a:stretch/>
        </p:blipFill>
        <p:spPr>
          <a:xfrm>
            <a:off x="289316" y="2164801"/>
            <a:ext cx="1513014" cy="1270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4784"/>
          <a:stretch/>
        </p:blipFill>
        <p:spPr>
          <a:xfrm>
            <a:off x="1869715" y="1772816"/>
            <a:ext cx="1442777" cy="1645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t="-1822" r="6948" b="1822"/>
          <a:stretch/>
        </p:blipFill>
        <p:spPr>
          <a:xfrm>
            <a:off x="7172163" y="2257249"/>
            <a:ext cx="1864333" cy="10768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31" y="2430057"/>
            <a:ext cx="1561810" cy="866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09" y="2572575"/>
            <a:ext cx="1157528" cy="446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36908" y="2243518"/>
            <a:ext cx="235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Surrey Disability Action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t="8324" r="44818" b="8031"/>
          <a:stretch/>
        </p:blipFill>
        <p:spPr>
          <a:xfrm>
            <a:off x="4087221" y="3173490"/>
            <a:ext cx="3001604" cy="489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8578" y="3627859"/>
            <a:ext cx="1546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Bronchiolitis Coalition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20503"/>
          <a:stretch/>
        </p:blipFill>
        <p:spPr>
          <a:xfrm>
            <a:off x="2059667" y="3270881"/>
            <a:ext cx="1944216" cy="5376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6952" y="2118750"/>
            <a:ext cx="1945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Highfield Primary School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62" y="2503279"/>
            <a:ext cx="1121063" cy="7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9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331640" y="54868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7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8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642194"/>
          </a:xfrm>
        </p:spPr>
        <p:txBody>
          <a:bodyPr>
            <a:normAutofit/>
          </a:bodyPr>
          <a:lstStyle/>
          <a:p>
            <a:r>
              <a:rPr lang="en-GB" dirty="0" smtClean="0"/>
              <a:t>Get your message out there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Patients</a:t>
            </a:r>
          </a:p>
          <a:p>
            <a:r>
              <a:rPr lang="en-GB" dirty="0" smtClean="0"/>
              <a:t>Carers</a:t>
            </a:r>
          </a:p>
          <a:p>
            <a:r>
              <a:rPr lang="en-GB" dirty="0" smtClean="0"/>
              <a:t>Clinical teams (duty of candour) </a:t>
            </a:r>
          </a:p>
          <a:p>
            <a:r>
              <a:rPr lang="en-GB" dirty="0" smtClean="0"/>
              <a:t>Policy makers				</a:t>
            </a:r>
            <a:endParaRPr lang="en-GB" dirty="0" smtClean="0"/>
          </a:p>
          <a:p>
            <a:r>
              <a:rPr lang="en-GB" dirty="0" smtClean="0"/>
              <a:t>Journalists</a:t>
            </a:r>
            <a:endParaRPr lang="en-GB" dirty="0" smtClean="0"/>
          </a:p>
          <a:p>
            <a:r>
              <a:rPr lang="en-GB" dirty="0" smtClean="0"/>
              <a:t>Commissioners</a:t>
            </a:r>
          </a:p>
          <a:p>
            <a:r>
              <a:rPr lang="en-GB" dirty="0" smtClean="0"/>
              <a:t>Funders (public money)</a:t>
            </a:r>
          </a:p>
          <a:p>
            <a:r>
              <a:rPr lang="en-GB" dirty="0" smtClean="0"/>
              <a:t>Researchers</a:t>
            </a:r>
          </a:p>
        </p:txBody>
      </p:sp>
    </p:spTree>
    <p:extLst>
      <p:ext uri="{BB962C8B-B14F-4D97-AF65-F5344CB8AC3E}">
        <p14:creationId xmlns:p14="http://schemas.microsoft.com/office/powerpoint/2010/main" val="3337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coverage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2332" y="1988840"/>
            <a:ext cx="49737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Plan </a:t>
            </a:r>
            <a:r>
              <a:rPr lang="en-GB" sz="2400" dirty="0"/>
              <a:t>well in </a:t>
            </a:r>
            <a:r>
              <a:rPr lang="en-GB" sz="2400" dirty="0" smtClean="0"/>
              <a:t>advance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Involve </a:t>
            </a:r>
            <a:r>
              <a:rPr lang="en-GB" sz="2400" dirty="0"/>
              <a:t>partners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Use your </a:t>
            </a:r>
            <a:r>
              <a:rPr lang="en-GB" sz="2400" dirty="0" smtClean="0"/>
              <a:t>communications team or </a:t>
            </a:r>
            <a:r>
              <a:rPr lang="en-GB" sz="2400" dirty="0"/>
              <a:t>HQIP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Keep the message simple – repeat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Don’t be a control freak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Target </a:t>
            </a:r>
            <a:r>
              <a:rPr lang="en-GB" sz="2400" dirty="0" smtClean="0"/>
              <a:t>your audience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Target relevant outlets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7638"/>
            <a:ext cx="3870439" cy="4381947"/>
          </a:xfrm>
        </p:spPr>
      </p:pic>
    </p:spTree>
    <p:extLst>
      <p:ext uri="{BB962C8B-B14F-4D97-AF65-F5344CB8AC3E}">
        <p14:creationId xmlns:p14="http://schemas.microsoft.com/office/powerpoint/2010/main" val="42028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ONS Stillbirth Release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965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Signed up partners to a campaign prior to the release</a:t>
            </a:r>
          </a:p>
          <a:p>
            <a:r>
              <a:rPr lang="en-GB" dirty="0" smtClean="0"/>
              <a:t>Placed a story – the Times</a:t>
            </a:r>
          </a:p>
          <a:p>
            <a:r>
              <a:rPr lang="en-GB" dirty="0" smtClean="0"/>
              <a:t>Secured meeting with Minister &amp; key policy formers</a:t>
            </a:r>
          </a:p>
          <a:p>
            <a:r>
              <a:rPr lang="en-GB" dirty="0" smtClean="0"/>
              <a:t>Agreements to change policies, commissioning documents &amp; inspection frameworks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44100" r="18129" b="3799"/>
          <a:stretch/>
        </p:blipFill>
        <p:spPr>
          <a:xfrm>
            <a:off x="4211960" y="1600200"/>
            <a:ext cx="4744337" cy="31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1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helps to effect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</a:t>
            </a:r>
            <a:r>
              <a:rPr lang="en-GB" dirty="0" smtClean="0"/>
              <a:t>t’s topical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There is evidence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Others agree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 am being asked to do something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8500" r="33462" b="9681"/>
          <a:stretch/>
        </p:blipFill>
        <p:spPr>
          <a:xfrm>
            <a:off x="3486098" y="1340768"/>
            <a:ext cx="518457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Things we’ve learned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7638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You are an agent of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Use the communications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Tell them and your partners what </a:t>
            </a:r>
            <a:r>
              <a:rPr lang="en-GB" sz="3200" dirty="0">
                <a:solidFill>
                  <a:schemeClr val="bg1"/>
                </a:solidFill>
              </a:rPr>
              <a:t>you are </a:t>
            </a:r>
            <a:r>
              <a:rPr lang="en-GB" sz="3200" dirty="0" smtClean="0">
                <a:solidFill>
                  <a:schemeClr val="bg1"/>
                </a:solidFill>
              </a:rPr>
              <a:t>doing </a:t>
            </a:r>
            <a:r>
              <a:rPr lang="en-GB" sz="3200" dirty="0">
                <a:solidFill>
                  <a:schemeClr val="bg1"/>
                </a:solidFill>
              </a:rPr>
              <a:t>as early as </a:t>
            </a:r>
            <a:r>
              <a:rPr lang="en-GB" sz="3200" dirty="0" smtClean="0">
                <a:solidFill>
                  <a:schemeClr val="bg1"/>
                </a:solidFill>
              </a:rPr>
              <a:t>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Identify and target </a:t>
            </a:r>
            <a:r>
              <a:rPr lang="en-GB" sz="3200" dirty="0">
                <a:solidFill>
                  <a:schemeClr val="bg1"/>
                </a:solidFill>
              </a:rPr>
              <a:t>your key audiences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Positive or Negative – keep the message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Repeat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14049" r="6201" b="4452"/>
          <a:stretch/>
        </p:blipFill>
        <p:spPr>
          <a:xfrm>
            <a:off x="-1" y="-1"/>
            <a:ext cx="9153791" cy="5617029"/>
          </a:xfrm>
        </p:spPr>
      </p:pic>
    </p:spTree>
    <p:extLst>
      <p:ext uri="{BB962C8B-B14F-4D97-AF65-F5344CB8AC3E}">
        <p14:creationId xmlns:p14="http://schemas.microsoft.com/office/powerpoint/2010/main" val="23122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531</TotalTime>
  <Words>485</Words>
  <Application>Microsoft Office PowerPoint</Application>
  <PresentationFormat>On-screen Show (4:3)</PresentationFormat>
  <Paragraphs>70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Why is it important to press release your findings?</vt:lpstr>
      <vt:lpstr>PowerPoint Presentation</vt:lpstr>
      <vt:lpstr>PowerPoint Presentation</vt:lpstr>
      <vt:lpstr>Get your message out there</vt:lpstr>
      <vt:lpstr>How to get coverage</vt:lpstr>
      <vt:lpstr>ONS Stillbirth Release</vt:lpstr>
      <vt:lpstr>How it helps to effect change</vt:lpstr>
      <vt:lpstr>Things we’ve learned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</dc:title>
  <dc:creator>Nikki Roberts</dc:creator>
  <cp:lastModifiedBy>Vivien Seagrove</cp:lastModifiedBy>
  <cp:revision>56</cp:revision>
  <dcterms:created xsi:type="dcterms:W3CDTF">2016-02-13T19:11:28Z</dcterms:created>
  <dcterms:modified xsi:type="dcterms:W3CDTF">2016-02-25T17:09:53Z</dcterms:modified>
</cp:coreProperties>
</file>